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EB Garamond Medium"/>
      <p:regular r:id="rId42"/>
      <p:bold r:id="rId43"/>
      <p:italic r:id="rId44"/>
      <p:boldItalic r:id="rId45"/>
    </p:embeddedFont>
    <p:embeddedFont>
      <p:font typeface="EB Garamond SemiBold"/>
      <p:regular r:id="rId46"/>
      <p:bold r:id="rId47"/>
      <p:italic r:id="rId48"/>
      <p:boldItalic r:id="rId49"/>
    </p:embeddedFont>
    <p:embeddedFont>
      <p:font typeface="EB Garamond"/>
      <p:regular r:id="rId50"/>
      <p:bold r:id="rId51"/>
      <p:italic r:id="rId52"/>
      <p:boldItalic r:id="rId53"/>
    </p:embeddedFont>
    <p:embeddedFont>
      <p:font typeface="Merriweather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9E0A24-E280-4832-A001-2618A15E97CD}">
  <a:tblStyle styleId="{889E0A24-E280-4832-A001-2618A15E97C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EBGaramondMedium-regular.fntdata"/><Relationship Id="rId41" Type="http://schemas.openxmlformats.org/officeDocument/2006/relationships/slide" Target="slides/slide35.xml"/><Relationship Id="rId44" Type="http://schemas.openxmlformats.org/officeDocument/2006/relationships/font" Target="fonts/EBGaramondMedium-italic.fntdata"/><Relationship Id="rId43" Type="http://schemas.openxmlformats.org/officeDocument/2006/relationships/font" Target="fonts/EBGaramondMedium-bold.fntdata"/><Relationship Id="rId46" Type="http://schemas.openxmlformats.org/officeDocument/2006/relationships/font" Target="fonts/EBGaramondSemiBold-regular.fntdata"/><Relationship Id="rId45" Type="http://schemas.openxmlformats.org/officeDocument/2006/relationships/font" Target="fonts/EBGaramond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EBGaramondSemiBold-italic.fntdata"/><Relationship Id="rId47" Type="http://schemas.openxmlformats.org/officeDocument/2006/relationships/font" Target="fonts/EBGaramondSemiBold-bold.fntdata"/><Relationship Id="rId49" Type="http://schemas.openxmlformats.org/officeDocument/2006/relationships/font" Target="fonts/EBGaramond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BGaramond-bold.fntdata"/><Relationship Id="rId50" Type="http://schemas.openxmlformats.org/officeDocument/2006/relationships/font" Target="fonts/EBGaramond-regular.fntdata"/><Relationship Id="rId53" Type="http://schemas.openxmlformats.org/officeDocument/2006/relationships/font" Target="fonts/EBGaramond-boldItalic.fntdata"/><Relationship Id="rId52" Type="http://schemas.openxmlformats.org/officeDocument/2006/relationships/font" Target="fonts/EBGaramond-italic.fntdata"/><Relationship Id="rId11" Type="http://schemas.openxmlformats.org/officeDocument/2006/relationships/slide" Target="slides/slide5.xml"/><Relationship Id="rId55" Type="http://schemas.openxmlformats.org/officeDocument/2006/relationships/font" Target="fonts/Merriweather-bold.fntdata"/><Relationship Id="rId10" Type="http://schemas.openxmlformats.org/officeDocument/2006/relationships/slide" Target="slides/slide4.xml"/><Relationship Id="rId54" Type="http://schemas.openxmlformats.org/officeDocument/2006/relationships/font" Target="fonts/Merriweather-regular.fntdata"/><Relationship Id="rId13" Type="http://schemas.openxmlformats.org/officeDocument/2006/relationships/slide" Target="slides/slide7.xml"/><Relationship Id="rId57" Type="http://schemas.openxmlformats.org/officeDocument/2006/relationships/font" Target="fonts/Merriweather-boldItalic.fntdata"/><Relationship Id="rId12" Type="http://schemas.openxmlformats.org/officeDocument/2006/relationships/slide" Target="slides/slide6.xml"/><Relationship Id="rId56" Type="http://schemas.openxmlformats.org/officeDocument/2006/relationships/font" Target="fonts/Merriweather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67c7487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67c7487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6a16c8db4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6a16c8db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93116d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693116d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93116d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693116d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93116d8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693116d8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56b2e31f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56b2e31f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6a16c8c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6a16c8c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a16c8c8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6a16c8c8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6a16c8c8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6a16c8c8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56b2e31f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56b2e31f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7c7487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7c7487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67c7487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67c7487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6a16c8c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6a16c8c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6a16c8c8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06a16c8c8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56b2e31f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56b2e31f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67c7487b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67c7487b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6a16c8c8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6a16c8c8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6a16c8c8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06a16c8c8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56b2e31f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56b2e31f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a16c8c8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6a16c8c8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693116d8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693116d8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6a16c8c8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6a16c8c8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67c7487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67c7487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67c7487b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67c7487b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56b2e31f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56b2e31f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56b2e31f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56b2e31f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56b2e31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56b2e31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56b2e31f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056b2e31f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56b2e31f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056b2e31f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67c7487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67c7487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67c7487b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67c7487b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93116d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93116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693116d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693116d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56b2e31f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56b2e31f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56b2e31f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56b2e31f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Relationship Id="rId4" Type="http://schemas.openxmlformats.org/officeDocument/2006/relationships/hyperlink" Target="https://www.adb.org/sites/default/files/publication/618761/reforms-opportunities-challenges-state-owned-enterprises.pdf" TargetMode="External"/><Relationship Id="rId5" Type="http://schemas.openxmlformats.org/officeDocument/2006/relationships/hyperlink" Target="https://www.adb.org/sites/default/files/publication/618761/reforms-opportunities-challenges-state-owned-enterprises.pdf" TargetMode="External"/><Relationship Id="rId6" Type="http://schemas.openxmlformats.org/officeDocument/2006/relationships/hyperlink" Target="https://www.adb.org/sites/default/files/publication/618761/reforms-opportunities-challenges-state-owned-enterprises.pdf" TargetMode="External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automatically generated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722" y="2951800"/>
            <a:ext cx="1372576" cy="5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81138" y="1480300"/>
            <a:ext cx="65817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8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STATE-OWNED ENTERPRISE REFORMS</a:t>
            </a:r>
            <a:endParaRPr sz="3780">
              <a:solidFill>
                <a:srgbClr val="771199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0" y="4561100"/>
            <a:ext cx="445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Note: Total SOE debt includes only non financial public corporations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5117125" y="4840175"/>
            <a:ext cx="371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575" y="615350"/>
            <a:ext cx="6614748" cy="3649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2"/>
          <p:cNvSpPr txBox="1"/>
          <p:nvPr/>
        </p:nvSpPr>
        <p:spPr>
          <a:xfrm>
            <a:off x="4947950" y="4488675"/>
            <a:ext cx="337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Central Bank of Sri Lanka Annual Reports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&amp; Ministry of Finance Annual Reports </a:t>
            </a:r>
            <a:endParaRPr sz="1000"/>
          </a:p>
        </p:txBody>
      </p:sp>
      <p:pic>
        <p:nvPicPr>
          <p:cNvPr descr="A picture containing drawing&#10;&#10;Description automatically generated" id="127" name="Google Shape;1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48925" y="193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Comparing SOE losses to government welfare expenditure. </a:t>
            </a:r>
            <a:endParaRPr sz="2420">
              <a:solidFill>
                <a:srgbClr val="771199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graphicFrame>
        <p:nvGraphicFramePr>
          <p:cNvPr id="133" name="Google Shape;133;p23"/>
          <p:cNvGraphicFramePr/>
          <p:nvPr/>
        </p:nvGraphicFramePr>
        <p:xfrm>
          <a:off x="506075" y="9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{889E0A24-E280-4832-A001-2618A15E97CD}</a:tableStyleId>
              </a:tblPr>
              <a:tblGrid>
                <a:gridCol w="1277500"/>
                <a:gridCol w="2985850"/>
                <a:gridCol w="1914925"/>
                <a:gridCol w="1953575"/>
              </a:tblGrid>
              <a:tr h="1175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SOE Losses as a percentage of </a:t>
                      </a:r>
                      <a:br>
                        <a:rPr b="1" lang="en" sz="1000"/>
                      </a:b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Samurdhi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SOE Losses as a Percentage of </a:t>
                      </a: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Health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SOE Losses as a percentage of </a:t>
                      </a: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Education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2015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142.06%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31.96%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45.43%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2016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84.33%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18.46%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14.42%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2017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203.23%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41.00%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31.35%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2018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394.92%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70.93%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58.06%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2019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310.92%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56.84%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EB Garamond SemiBold"/>
                          <a:ea typeface="EB Garamond SemiBold"/>
                          <a:cs typeface="EB Garamond SemiBold"/>
                          <a:sym typeface="EB Garamond SemiBold"/>
                        </a:rPr>
                        <a:t>47.84%</a:t>
                      </a:r>
                      <a:endParaRPr sz="1000">
                        <a:latin typeface="EB Garamond SemiBold"/>
                        <a:ea typeface="EB Garamond SemiBold"/>
                        <a:cs typeface="EB Garamond SemiBold"/>
                        <a:sym typeface="EB Garamond SemiBold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3"/>
          <p:cNvSpPr txBox="1"/>
          <p:nvPr/>
        </p:nvSpPr>
        <p:spPr>
          <a:xfrm>
            <a:off x="4304500" y="4474175"/>
            <a:ext cx="417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Ministry of Finance &amp;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Advocata Institute’s Database on Financial Information of SOEs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descr="A picture containing drawing&#10;&#10;Description automatically generated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113300" y="2214450"/>
            <a:ext cx="6917400" cy="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107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Financials of the </a:t>
            </a:r>
            <a:r>
              <a:rPr b="1" lang="en" sz="13107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Big</a:t>
            </a:r>
            <a:r>
              <a:rPr b="1" lang="en" sz="13107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4 SOEs</a:t>
            </a:r>
            <a:endParaRPr b="1" sz="13107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0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40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7503" y="4522300"/>
            <a:ext cx="238825" cy="4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900" y="1370800"/>
            <a:ext cx="2936650" cy="24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177" y="1716450"/>
            <a:ext cx="2027850" cy="18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3024" y="1937499"/>
            <a:ext cx="2200900" cy="13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0278" y="1593463"/>
            <a:ext cx="2126324" cy="212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0" name="Google Shape;15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850" y="909323"/>
            <a:ext cx="3478300" cy="294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6" name="Google Shape;1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674" y="338275"/>
            <a:ext cx="7038649" cy="4147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7"/>
          <p:cNvSpPr txBox="1"/>
          <p:nvPr/>
        </p:nvSpPr>
        <p:spPr>
          <a:xfrm>
            <a:off x="4795550" y="4488675"/>
            <a:ext cx="33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Sri Lanka Airlines Annual Reports</a:t>
            </a:r>
            <a:endParaRPr sz="1000"/>
          </a:p>
        </p:txBody>
      </p:sp>
      <p:pic>
        <p:nvPicPr>
          <p:cNvPr descr="A picture containing drawing&#10;&#10;Description automatically generated" id="163" name="Google Shape;1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 rot="5400000">
            <a:off x="1547400" y="1830853"/>
            <a:ext cx="327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- - - - - - - - - - - - - - - - - - </a:t>
            </a:r>
            <a:endParaRPr b="1" sz="1900"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650" y="2400461"/>
            <a:ext cx="477000" cy="5052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2250" y="2229150"/>
            <a:ext cx="477000" cy="6765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7"/>
          <p:cNvSpPr txBox="1"/>
          <p:nvPr/>
        </p:nvSpPr>
        <p:spPr>
          <a:xfrm>
            <a:off x="2207700" y="2994700"/>
            <a:ext cx="100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0000"/>
                </a:solidFill>
              </a:rPr>
              <a:t>Managed by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0000"/>
                </a:solidFill>
              </a:rPr>
              <a:t>Emirates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332300" y="2933200"/>
            <a:ext cx="100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BBF2C"/>
                </a:solidFill>
              </a:rPr>
              <a:t>Managed by</a:t>
            </a:r>
            <a:endParaRPr sz="800">
              <a:solidFill>
                <a:srgbClr val="EBBF2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BBF2C"/>
                </a:solidFill>
              </a:rPr>
              <a:t>Government of Sri Lanka</a:t>
            </a:r>
            <a:endParaRPr sz="1200">
              <a:solidFill>
                <a:srgbClr val="EBBF2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/>
        </p:nvSpPr>
        <p:spPr>
          <a:xfrm>
            <a:off x="4795550" y="4488675"/>
            <a:ext cx="33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Sri Lankan  Airlines Annual Reports</a:t>
            </a:r>
            <a:endParaRPr sz="1000"/>
          </a:p>
        </p:txBody>
      </p:sp>
      <p:pic>
        <p:nvPicPr>
          <p:cNvPr id="174" name="Google Shape;174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25" y="103500"/>
            <a:ext cx="7103751" cy="4385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drawing&#10;&#10;Description automatically generated"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3574075" y="3878850"/>
            <a:ext cx="460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81" name="Google Shape;181;p29"/>
          <p:cNvSpPr txBox="1"/>
          <p:nvPr/>
        </p:nvSpPr>
        <p:spPr>
          <a:xfrm>
            <a:off x="4538325" y="4462713"/>
            <a:ext cx="33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</a:rPr>
              <a:t>Central Bank of Sri Lanka Annual Report 2020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endParaRPr sz="1000"/>
          </a:p>
        </p:txBody>
      </p:sp>
      <p:pic>
        <p:nvPicPr>
          <p:cNvPr id="182" name="Google Shape;182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675" y="326075"/>
            <a:ext cx="6542649" cy="40495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drawing&#10;&#10;Description automatically generated" id="183" name="Google Shape;18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625" y="766650"/>
            <a:ext cx="26296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1630750" y="3275000"/>
            <a:ext cx="599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Ceylon Petroleum Corporation </a:t>
            </a:r>
            <a:endParaRPr b="1" sz="2900"/>
          </a:p>
        </p:txBody>
      </p:sp>
      <p:pic>
        <p:nvPicPr>
          <p:cNvPr descr="A picture containing drawing&#10;&#10;Description automatically generated" id="190" name="Google Shape;1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787" y="231350"/>
            <a:ext cx="6704424" cy="3882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31"/>
          <p:cNvSpPr txBox="1"/>
          <p:nvPr/>
        </p:nvSpPr>
        <p:spPr>
          <a:xfrm>
            <a:off x="1083375" y="4210500"/>
            <a:ext cx="394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Note: 2020 value is for CPC only </a:t>
            </a:r>
            <a:endParaRPr sz="1000"/>
          </a:p>
        </p:txBody>
      </p:sp>
      <p:sp>
        <p:nvSpPr>
          <p:cNvPr id="197" name="Google Shape;197;p31"/>
          <p:cNvSpPr txBox="1"/>
          <p:nvPr/>
        </p:nvSpPr>
        <p:spPr>
          <a:xfrm>
            <a:off x="4487350" y="4209750"/>
            <a:ext cx="385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the Ceylon Petroleum Corporation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&amp; Annual Reports of Ministry of Finance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descr="A picture containing drawing&#10;&#10;Description automatically generated" id="198" name="Google Shape;19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13175" y="561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What is the daily cost of </a:t>
            </a:r>
            <a:r>
              <a:rPr b="1" lang="en" sz="28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keeping  the CPC, CEB, SLA, NWSDB and Sathosa afloat?</a:t>
            </a:r>
            <a:endParaRPr b="1"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11" y="260425"/>
            <a:ext cx="7701175" cy="407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p32"/>
          <p:cNvSpPr txBox="1"/>
          <p:nvPr/>
        </p:nvSpPr>
        <p:spPr>
          <a:xfrm>
            <a:off x="4649750" y="4330425"/>
            <a:ext cx="382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the Ceylon Petroleum Corporation </a:t>
            </a:r>
            <a:endParaRPr sz="1000"/>
          </a:p>
        </p:txBody>
      </p:sp>
      <p:pic>
        <p:nvPicPr>
          <p:cNvPr descr="A picture containing drawing&#10;&#10;Description automatically generated" id="205" name="Google Shape;2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50" y="318026"/>
            <a:ext cx="7623499" cy="4363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33"/>
          <p:cNvSpPr txBox="1"/>
          <p:nvPr/>
        </p:nvSpPr>
        <p:spPr>
          <a:xfrm>
            <a:off x="5100350" y="4561100"/>
            <a:ext cx="33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Ministry of Finance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endParaRPr sz="1000"/>
          </a:p>
        </p:txBody>
      </p:sp>
      <p:pic>
        <p:nvPicPr>
          <p:cNvPr descr="A picture containing drawing&#10;&#10;Description automatically generated"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663" y="485418"/>
            <a:ext cx="4172675" cy="417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8" name="Google Shape;21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4141750" y="4320275"/>
            <a:ext cx="387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</a:t>
            </a: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Annual Reports of the Ceylon Electricity Board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&amp; Annual Reports of Ministry of Finance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000"/>
          </a:p>
        </p:txBody>
      </p:sp>
      <p:pic>
        <p:nvPicPr>
          <p:cNvPr id="224" name="Google Shape;224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200" y="229975"/>
            <a:ext cx="6727599" cy="4128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drawing&#10;&#10;Description automatically generated"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987" y="205250"/>
            <a:ext cx="6918024" cy="4283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36"/>
          <p:cNvSpPr txBox="1"/>
          <p:nvPr/>
        </p:nvSpPr>
        <p:spPr>
          <a:xfrm>
            <a:off x="4490750" y="4488675"/>
            <a:ext cx="363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the Ceylon Electricity Board </a:t>
            </a:r>
            <a:endParaRPr sz="1000"/>
          </a:p>
        </p:txBody>
      </p:sp>
      <p:pic>
        <p:nvPicPr>
          <p:cNvPr descr="A picture containing drawing&#10;&#10;Description automatically generated" id="232" name="Google Shape;23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/>
        </p:nvSpPr>
        <p:spPr>
          <a:xfrm>
            <a:off x="3996550" y="4218825"/>
            <a:ext cx="402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Annual Reports of the Ceylon Electricity Board &amp;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Annual Reports of Ministry of Finance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endParaRPr sz="1000"/>
          </a:p>
        </p:txBody>
      </p:sp>
      <p:pic>
        <p:nvPicPr>
          <p:cNvPr id="238" name="Google Shape;238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350" y="294650"/>
            <a:ext cx="6205276" cy="3842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p37"/>
          <p:cNvSpPr txBox="1"/>
          <p:nvPr/>
        </p:nvSpPr>
        <p:spPr>
          <a:xfrm>
            <a:off x="1385975" y="4218825"/>
            <a:ext cx="339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Note: 2020 value is Outstanding Debt to banks only  </a:t>
            </a:r>
            <a:endParaRPr sz="1000"/>
          </a:p>
        </p:txBody>
      </p:sp>
      <p:pic>
        <p:nvPicPr>
          <p:cNvPr descr="A picture containing drawing&#10;&#10;Description automatically generated" id="240" name="Google Shape;24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712" y="1123700"/>
            <a:ext cx="5284575" cy="2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/>
        </p:nvSpPr>
        <p:spPr>
          <a:xfrm>
            <a:off x="4185950" y="4488675"/>
            <a:ext cx="36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Public Enterprise Department &amp; Annual reports of the Ministry of Finance 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000"/>
          </a:p>
        </p:txBody>
      </p:sp>
      <p:pic>
        <p:nvPicPr>
          <p:cNvPr descr="A picture containing drawing&#10;&#10;Description automatically generated" id="251" name="Google Shape;2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87" cy="4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300" y="233950"/>
            <a:ext cx="6208999" cy="42547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724" y="282375"/>
            <a:ext cx="6916554" cy="428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40"/>
          <p:cNvSpPr txBox="1"/>
          <p:nvPr/>
        </p:nvSpPr>
        <p:spPr>
          <a:xfrm>
            <a:off x="4423775" y="4561100"/>
            <a:ext cx="369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Annual Reports of Public Enterprise Department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000"/>
          </a:p>
        </p:txBody>
      </p:sp>
      <p:pic>
        <p:nvPicPr>
          <p:cNvPr descr="A picture containing drawing&#10;&#10;Description automatically generated" id="259" name="Google Shape;25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87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311700" y="147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Cross-country Comparison of Labour Productivity of </a:t>
            </a:r>
            <a:r>
              <a:rPr lang="en" sz="242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SOEs</a:t>
            </a:r>
            <a:endParaRPr sz="2420">
              <a:solidFill>
                <a:srgbClr val="771199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500" y="688000"/>
            <a:ext cx="5283974" cy="37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/>
        </p:nvSpPr>
        <p:spPr>
          <a:xfrm>
            <a:off x="3386675" y="4517625"/>
            <a:ext cx="367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Reforms, Opportunities, And Challenges For State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-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Owned Enterprises, Asian Development Bank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sz="1000"/>
          </a:p>
        </p:txBody>
      </p:sp>
      <p:pic>
        <p:nvPicPr>
          <p:cNvPr descr="A picture containing drawing&#10;&#10;Description automatically generated" id="267" name="Google Shape;26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04000" y="1428750"/>
            <a:ext cx="820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B Garamond SemiBold"/>
                <a:ea typeface="EB Garamond SemiBold"/>
                <a:cs typeface="EB Garamond SemiBold"/>
                <a:sym typeface="EB Garamond SemiBold"/>
              </a:rPr>
              <a:t>Incorporated by an 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ct of P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arliament</a:t>
            </a:r>
            <a:r>
              <a:rPr lang="en" sz="1800">
                <a:latin typeface="EB Garamond SemiBold"/>
                <a:ea typeface="EB Garamond SemiBold"/>
                <a:cs typeface="EB Garamond SemiBold"/>
                <a:sym typeface="EB Garamond SemiBold"/>
              </a:rPr>
              <a:t>, but a recent trend has been for these entities to be </a:t>
            </a:r>
            <a:r>
              <a:rPr lang="en" sz="1800">
                <a:latin typeface="EB Garamond SemiBold"/>
                <a:ea typeface="EB Garamond SemiBold"/>
                <a:cs typeface="EB Garamond SemiBold"/>
                <a:sym typeface="EB Garamond SemiBold"/>
              </a:rPr>
              <a:t>incorporated</a:t>
            </a:r>
            <a:r>
              <a:rPr lang="en" sz="1800">
                <a:latin typeface="EB Garamond SemiBold"/>
                <a:ea typeface="EB Garamond SemiBold"/>
                <a:cs typeface="EB Garamond SemiBold"/>
                <a:sym typeface="EB Garamond SemiBold"/>
              </a:rPr>
              <a:t> under the Companies Act. </a:t>
            </a:r>
            <a:endParaRPr sz="180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B Garamond SemiBold"/>
                <a:ea typeface="EB Garamond SemiBold"/>
                <a:cs typeface="EB Garamond SemiBold"/>
                <a:sym typeface="EB Garamond SemiBold"/>
              </a:rPr>
              <a:t>SOEs in Sri Lanka include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statutory bodies, regulatory agencies, promotional institutions, educational institutions, public 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corporations</a:t>
            </a:r>
            <a:r>
              <a:rPr lang="en" sz="1800" u="sng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and limited companies. </a:t>
            </a:r>
            <a:endParaRPr sz="1800" u="sng">
              <a:solidFill>
                <a:srgbClr val="771199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04000" y="813161"/>
            <a:ext cx="690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What is a State-Owned Enterprise?</a:t>
            </a:r>
            <a:endParaRPr b="1"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7503" y="4522300"/>
            <a:ext cx="238825" cy="4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311700" y="1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The Big Picture </a:t>
            </a:r>
            <a:endParaRPr b="1" sz="322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213625" y="2554275"/>
            <a:ext cx="1972800" cy="644100"/>
          </a:xfrm>
          <a:prstGeom prst="rect">
            <a:avLst/>
          </a:prstGeom>
          <a:solidFill>
            <a:srgbClr val="7711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2"/>
          <p:cNvSpPr txBox="1"/>
          <p:nvPr/>
        </p:nvSpPr>
        <p:spPr>
          <a:xfrm>
            <a:off x="213625" y="2555400"/>
            <a:ext cx="1972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Problems Caused by </a:t>
            </a:r>
            <a:endParaRPr b="1" sz="13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State Owned Enterprises 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2600825" y="731288"/>
            <a:ext cx="2575500" cy="3303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2"/>
          <p:cNvSpPr/>
          <p:nvPr/>
        </p:nvSpPr>
        <p:spPr>
          <a:xfrm>
            <a:off x="2632525" y="4257764"/>
            <a:ext cx="2575500" cy="3303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2614858" y="1902775"/>
            <a:ext cx="2575500" cy="644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2"/>
          <p:cNvSpPr txBox="1"/>
          <p:nvPr/>
        </p:nvSpPr>
        <p:spPr>
          <a:xfrm>
            <a:off x="2933866" y="692409"/>
            <a:ext cx="197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Structural Inefficiencies</a:t>
            </a:r>
            <a:endParaRPr sz="1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2755830" y="4215163"/>
            <a:ext cx="232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Lack of Incentives</a:t>
            </a:r>
            <a:r>
              <a:rPr b="1" lang="en" sz="15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2600908" y="1832272"/>
            <a:ext cx="2603400" cy="785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The Monopolistic Power of SOE’s / Competitive Neutrality and Anti-Competitive Behavior</a:t>
            </a:r>
            <a:endParaRPr sz="1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2557374" y="1019438"/>
            <a:ext cx="295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The Agency Problem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2557375" y="1210038"/>
            <a:ext cx="251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Political costs and agency costs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2432425" y="2504588"/>
            <a:ext cx="33558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Exemptions from Antitrust Policies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Lack of a competitive </a:t>
            </a:r>
            <a:r>
              <a:rPr b="1"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</a:t>
            </a: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playing field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Direct Subsidies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Concessionary Financing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State Backed Guarantees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Preferential Regulatory Treatment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No Bankruptcy Rules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AutoNum type="alphaLcParenR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Unsustainable Debt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2513775" y="4541538"/>
            <a:ext cx="2984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Improve productivity and efficiency 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Innovation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2557375" y="1373438"/>
            <a:ext cx="2513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Char char="-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Patronage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Char char="-"/>
            </a:pPr>
            <a:r>
              <a:rPr b="1" lang="en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Corruption</a:t>
            </a:r>
            <a:endParaRPr b="1"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b="1" sz="1100">
              <a:solidFill>
                <a:srgbClr val="000000"/>
              </a:solidFill>
            </a:endParaRPr>
          </a:p>
        </p:txBody>
      </p:sp>
      <p:cxnSp>
        <p:nvCxnSpPr>
          <p:cNvPr id="286" name="Google Shape;286;p42"/>
          <p:cNvCxnSpPr/>
          <p:nvPr/>
        </p:nvCxnSpPr>
        <p:spPr>
          <a:xfrm flipH="1" rot="10800000">
            <a:off x="5438300" y="767675"/>
            <a:ext cx="1162500" cy="5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42"/>
          <p:cNvCxnSpPr/>
          <p:nvPr/>
        </p:nvCxnSpPr>
        <p:spPr>
          <a:xfrm flipH="1">
            <a:off x="6593275" y="768000"/>
            <a:ext cx="7500" cy="4189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42"/>
          <p:cNvCxnSpPr/>
          <p:nvPr/>
        </p:nvCxnSpPr>
        <p:spPr>
          <a:xfrm>
            <a:off x="6600775" y="2975050"/>
            <a:ext cx="624300" cy="10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42"/>
          <p:cNvCxnSpPr/>
          <p:nvPr/>
        </p:nvCxnSpPr>
        <p:spPr>
          <a:xfrm flipH="1" rot="10800000">
            <a:off x="5438300" y="4958675"/>
            <a:ext cx="1162500" cy="5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42"/>
          <p:cNvSpPr txBox="1"/>
          <p:nvPr/>
        </p:nvSpPr>
        <p:spPr>
          <a:xfrm>
            <a:off x="6742150" y="2703238"/>
            <a:ext cx="251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Market Failure</a:t>
            </a:r>
            <a:endParaRPr b="1" sz="13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Burden on the State</a:t>
            </a:r>
            <a:endParaRPr b="1" sz="13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291" name="Google Shape;2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" y="218275"/>
            <a:ext cx="8891424" cy="50014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>
            <p:ph type="title"/>
          </p:nvPr>
        </p:nvSpPr>
        <p:spPr>
          <a:xfrm>
            <a:off x="327388" y="407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The Policy Solution </a:t>
            </a:r>
            <a:endParaRPr b="1" sz="322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98" name="Google Shape;298;p43"/>
          <p:cNvCxnSpPr/>
          <p:nvPr/>
        </p:nvCxnSpPr>
        <p:spPr>
          <a:xfrm rot="10800000">
            <a:off x="4405650" y="1488175"/>
            <a:ext cx="27900" cy="283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771199">
                <a:alpha val="50000"/>
              </a:srgbClr>
            </a:outerShdw>
          </a:effectLst>
        </p:spPr>
      </p:cxnSp>
      <p:pic>
        <p:nvPicPr>
          <p:cNvPr descr="A picture containing drawing&#10;&#10;Description automatically generated" id="299" name="Google Shape;29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4"/>
          <p:cNvPicPr preferRelativeResize="0"/>
          <p:nvPr/>
        </p:nvPicPr>
        <p:blipFill rotWithShape="1">
          <a:blip r:embed="rId3">
            <a:alphaModFix/>
          </a:blip>
          <a:srcRect b="0" l="0" r="51760" t="18719"/>
          <a:stretch/>
        </p:blipFill>
        <p:spPr>
          <a:xfrm flipH="1">
            <a:off x="3801700" y="0"/>
            <a:ext cx="534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4"/>
          <p:cNvSpPr txBox="1"/>
          <p:nvPr>
            <p:ph idx="1" type="body"/>
          </p:nvPr>
        </p:nvSpPr>
        <p:spPr>
          <a:xfrm>
            <a:off x="486225" y="572625"/>
            <a:ext cx="34041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320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Present Challenges</a:t>
            </a:r>
            <a:endParaRPr b="1"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3200"/>
          </a:p>
        </p:txBody>
      </p:sp>
      <p:sp>
        <p:nvSpPr>
          <p:cNvPr id="306" name="Google Shape;306;p44"/>
          <p:cNvSpPr txBox="1"/>
          <p:nvPr/>
        </p:nvSpPr>
        <p:spPr>
          <a:xfrm>
            <a:off x="486225" y="110437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1 .</a:t>
            </a:r>
            <a:r>
              <a:rPr b="1"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Missing data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4401000" y="966075"/>
            <a:ext cx="1873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Data  Financial and Non Financial 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308" name="Google Shape;30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idx="1" type="body"/>
          </p:nvPr>
        </p:nvSpPr>
        <p:spPr>
          <a:xfrm>
            <a:off x="311700" y="779250"/>
            <a:ext cx="8520600" cy="1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2</a:t>
            </a:r>
            <a:r>
              <a:rPr lang="en" sz="2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. </a:t>
            </a:r>
            <a:r>
              <a:rPr b="1" lang="en" sz="2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Frequency/availability of SOE Annual Reports.</a:t>
            </a:r>
            <a:r>
              <a:rPr b="1"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endParaRPr b="1"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314" name="Google Shape;314;p45"/>
          <p:cNvGraphicFramePr/>
          <p:nvPr/>
        </p:nvGraphicFramePr>
        <p:xfrm>
          <a:off x="990888" y="15424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{889E0A24-E280-4832-A001-2618A15E97CD}</a:tableStyleId>
              </a:tblPr>
              <a:tblGrid>
                <a:gridCol w="874600"/>
                <a:gridCol w="745575"/>
                <a:gridCol w="1010825"/>
                <a:gridCol w="1254550"/>
                <a:gridCol w="1211550"/>
                <a:gridCol w="939125"/>
                <a:gridCol w="845925"/>
              </a:tblGrid>
              <a:tr h="255125"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71199"/>
                          </a:solidFill>
                        </a:rPr>
                        <a:t>Unavailability of SOE Annual Reports</a:t>
                      </a:r>
                      <a:endParaRPr b="1" sz="12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2015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2016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2017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2018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2019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771199"/>
                          </a:solidFill>
                        </a:rPr>
                        <a:t>2020</a:t>
                      </a:r>
                      <a:endParaRPr b="1" sz="1000">
                        <a:solidFill>
                          <a:srgbClr val="7711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No.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as 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21.82%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32.73%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32.73%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56.36%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38.18%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83.64%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5" name="Google Shape;315;p45"/>
          <p:cNvSpPr txBox="1"/>
          <p:nvPr/>
        </p:nvSpPr>
        <p:spPr>
          <a:xfrm>
            <a:off x="417263" y="2901450"/>
            <a:ext cx="7660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1199"/>
              </a:buClr>
              <a:buSzPts val="2300"/>
              <a:buFont typeface="EB Garamond"/>
              <a:buChar char="-"/>
            </a:pPr>
            <a:r>
              <a:rPr b="1" lang="en" sz="2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PED reports from 2018 onwards have not been published. </a:t>
            </a:r>
            <a:endParaRPr>
              <a:solidFill>
                <a:srgbClr val="771199"/>
              </a:solidFill>
            </a:endParaRPr>
          </a:p>
        </p:txBody>
      </p:sp>
      <p:pic>
        <p:nvPicPr>
          <p:cNvPr descr="A picture containing drawing&#10;&#10;Description automatically generated" id="316" name="Google Shape;3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/>
        </p:nvSpPr>
        <p:spPr>
          <a:xfrm>
            <a:off x="515250" y="677088"/>
            <a:ext cx="811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r>
              <a:rPr b="1" lang="en" sz="23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Right To Information Requests (RTIs):</a:t>
            </a:r>
            <a:endParaRPr sz="23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322" name="Google Shape;32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3" name="Google Shape;323;p46"/>
          <p:cNvGraphicFramePr/>
          <p:nvPr/>
        </p:nvGraphicFramePr>
        <p:xfrm>
          <a:off x="636238" y="132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{889E0A24-E280-4832-A001-2618A15E97CD}</a:tableStyleId>
              </a:tblPr>
              <a:tblGrid>
                <a:gridCol w="1732200"/>
                <a:gridCol w="2270350"/>
                <a:gridCol w="1543475"/>
                <a:gridCol w="1868500"/>
              </a:tblGrid>
              <a:tr h="42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No. of SOEs to which RTIs were filed. </a:t>
                      </a:r>
                      <a:endParaRPr b="1" sz="1300"/>
                    </a:p>
                  </a:txBody>
                  <a:tcPr marT="19050" marB="19050" marR="28575" marL="285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Replies Received</a:t>
                      </a:r>
                      <a:endParaRPr b="1" sz="1300"/>
                    </a:p>
                  </a:txBody>
                  <a:tcPr marT="19050" marB="19050" marR="28575" marL="285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No Acknowledgement</a:t>
                      </a:r>
                      <a:endParaRPr b="1" sz="1300"/>
                    </a:p>
                  </a:txBody>
                  <a:tcPr marT="19050" marB="19050" marR="28575" marL="285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Replies Received within 14 days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52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9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43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</a:t>
                      </a:r>
                      <a:r>
                        <a:rPr lang="en" sz="1200"/>
                        <a:t>Information Received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Acknowledged but no information received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Rejections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311700" y="1952850"/>
            <a:ext cx="8520600" cy="12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Thank You </a:t>
            </a:r>
            <a:endParaRPr sz="60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close up of a sign&#10;&#10;Description automatically generated" id="329" name="Google Shape;3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722" y="2951800"/>
            <a:ext cx="1372576" cy="5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739050" y="1808050"/>
            <a:ext cx="7665900" cy="13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How many SOEs are there really? </a:t>
            </a:r>
            <a:endParaRPr b="1" sz="28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How many subsidiaries do these SOEs have?</a:t>
            </a:r>
            <a:r>
              <a:rPr b="1" lang="en" sz="2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2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7503" y="4522300"/>
            <a:ext cx="238825" cy="4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49600" y="224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The State of State-Owned Enterprises </a:t>
            </a:r>
            <a:br>
              <a:rPr b="1" lang="en" sz="27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" sz="27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in Sri Lanka </a:t>
            </a:r>
            <a:endParaRPr b="1" sz="2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225788" y="1575425"/>
            <a:ext cx="2437800" cy="12438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Total Number of SOEs in Sri Lanka </a:t>
            </a:r>
            <a:b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527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030225" y="1864050"/>
            <a:ext cx="169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2" name="Google Shape;82;p17"/>
          <p:cNvSpPr/>
          <p:nvPr/>
        </p:nvSpPr>
        <p:spPr>
          <a:xfrm>
            <a:off x="3167138" y="1573250"/>
            <a:ext cx="2684400" cy="1316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OEs classified as “Strategically Important” </a:t>
            </a:r>
            <a:b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by the Treasury</a:t>
            </a:r>
            <a:r>
              <a:rPr b="1" lang="en" sz="1600">
                <a:solidFill>
                  <a:srgbClr val="771199"/>
                </a:solidFill>
              </a:rPr>
              <a:t> </a:t>
            </a:r>
            <a:endParaRPr b="1" sz="1600">
              <a:solidFill>
                <a:srgbClr val="7711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55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8975" y="4700625"/>
            <a:ext cx="545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Source: Advocata Institute </a:t>
            </a:r>
            <a:r>
              <a:rPr lang="en" sz="600"/>
              <a:t>https://www.research.advocata.org/wp-content/uploads/2019/03/THE-STATE-OF-STATE-ENTERPRISES-IN-SRI-LANKA-PS-1.pdf</a:t>
            </a:r>
            <a:endParaRPr sz="600"/>
          </a:p>
        </p:txBody>
      </p:sp>
      <p:pic>
        <p:nvPicPr>
          <p:cNvPr descr="A picture containing drawing&#10;&#10;Description automatically generated"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7503" y="4522300"/>
            <a:ext cx="238825" cy="41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7"/>
          <p:cNvCxnSpPr/>
          <p:nvPr/>
        </p:nvCxnSpPr>
        <p:spPr>
          <a:xfrm>
            <a:off x="512063" y="2820650"/>
            <a:ext cx="1872600" cy="1171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711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7"/>
          <p:cNvCxnSpPr>
            <a:endCxn id="87" idx="1"/>
          </p:cNvCxnSpPr>
          <p:nvPr/>
        </p:nvCxnSpPr>
        <p:spPr>
          <a:xfrm>
            <a:off x="2353538" y="3992613"/>
            <a:ext cx="813600" cy="0"/>
          </a:xfrm>
          <a:prstGeom prst="straightConnector1">
            <a:avLst/>
          </a:prstGeom>
          <a:noFill/>
          <a:ln cap="flat" cmpd="sng" w="9525">
            <a:solidFill>
              <a:srgbClr val="7711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7"/>
          <p:cNvSpPr txBox="1"/>
          <p:nvPr/>
        </p:nvSpPr>
        <p:spPr>
          <a:xfrm>
            <a:off x="3167138" y="3284613"/>
            <a:ext cx="2684400" cy="1416000"/>
          </a:xfrm>
          <a:prstGeom prst="rect">
            <a:avLst/>
          </a:prstGeom>
          <a:noFill/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Percentage of SOEs for </a:t>
            </a: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which</a:t>
            </a: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 financial information is available</a:t>
            </a:r>
            <a:endParaRPr b="1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10.4%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88" name="Google Shape;88;p17"/>
          <p:cNvCxnSpPr>
            <a:stCxn id="80" idx="3"/>
          </p:cNvCxnSpPr>
          <p:nvPr/>
        </p:nvCxnSpPr>
        <p:spPr>
          <a:xfrm flipH="1" rot="10800000">
            <a:off x="2663588" y="2194625"/>
            <a:ext cx="503700" cy="2700"/>
          </a:xfrm>
          <a:prstGeom prst="straightConnector1">
            <a:avLst/>
          </a:prstGeom>
          <a:noFill/>
          <a:ln cap="flat" cmpd="sng" w="9525">
            <a:solidFill>
              <a:srgbClr val="7711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7"/>
          <p:cNvSpPr/>
          <p:nvPr/>
        </p:nvSpPr>
        <p:spPr>
          <a:xfrm>
            <a:off x="6212813" y="2340275"/>
            <a:ext cx="2684400" cy="1316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Cumulative profits of the 55 SOEs from 2006-2020</a:t>
            </a:r>
            <a:endParaRPr b="1" sz="1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1.27 trillion</a:t>
            </a:r>
            <a:endParaRPr b="1" sz="32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238188" y="737963"/>
            <a:ext cx="2684400" cy="1316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771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Cumulative losses of the 55 SOEs from 2006-2020 </a:t>
            </a:r>
            <a:br>
              <a:rPr b="1" lang="en" sz="1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1.2 tr</a:t>
            </a:r>
            <a:r>
              <a:rPr b="1" lang="en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illion</a:t>
            </a:r>
            <a:endParaRPr b="1" sz="1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 flipH="1" rot="10800000">
            <a:off x="5643513" y="2889650"/>
            <a:ext cx="503700" cy="2700"/>
          </a:xfrm>
          <a:prstGeom prst="straightConnector1">
            <a:avLst/>
          </a:prstGeom>
          <a:noFill/>
          <a:ln cap="flat" cmpd="sng" w="9525">
            <a:solidFill>
              <a:srgbClr val="7711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7"/>
          <p:cNvCxnSpPr/>
          <p:nvPr/>
        </p:nvCxnSpPr>
        <p:spPr>
          <a:xfrm flipH="1" rot="10800000">
            <a:off x="5643513" y="1573250"/>
            <a:ext cx="503700" cy="2700"/>
          </a:xfrm>
          <a:prstGeom prst="straightConnector1">
            <a:avLst/>
          </a:prstGeom>
          <a:noFill/>
          <a:ln cap="flat" cmpd="sng" w="9525">
            <a:solidFill>
              <a:srgbClr val="7711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14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solidFill>
                  <a:srgbClr val="771199"/>
                </a:solidFill>
              </a:rPr>
              <a:t>The Issue with Subsidiaries </a:t>
            </a:r>
            <a:endParaRPr b="1" sz="3220">
              <a:solidFill>
                <a:srgbClr val="771199"/>
              </a:solidFill>
            </a:endParaRPr>
          </a:p>
        </p:txBody>
      </p:sp>
      <p:pic>
        <p:nvPicPr>
          <p:cNvPr descr="A picture containing drawing&#10;&#10;Description automatically generated"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100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rgbClr val="771199"/>
                </a:solidFill>
              </a:rPr>
              <a:t>Subsidiaries under the Sri Lanka Insurance Corporation</a:t>
            </a:r>
            <a:endParaRPr b="1" sz="2420">
              <a:solidFill>
                <a:srgbClr val="771199"/>
              </a:solidFill>
            </a:endParaRPr>
          </a:p>
        </p:txBody>
      </p:sp>
      <p:graphicFrame>
        <p:nvGraphicFramePr>
          <p:cNvPr id="104" name="Google Shape;104;p19"/>
          <p:cNvGraphicFramePr/>
          <p:nvPr/>
        </p:nvGraphicFramePr>
        <p:xfrm>
          <a:off x="857025" y="7577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{889E0A24-E280-4832-A001-2618A15E97CD}</a:tableStyleId>
              </a:tblPr>
              <a:tblGrid>
                <a:gridCol w="1238675"/>
                <a:gridCol w="1348225"/>
                <a:gridCol w="2758025"/>
                <a:gridCol w="2085025"/>
              </a:tblGrid>
              <a:tr h="30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Name of SOE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Ministry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Direct Subsidiaries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Sub Subsidiaries</a:t>
                      </a:r>
                      <a:endParaRPr b="1"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Sri Lanka Insurance Corporation</a:t>
                      </a:r>
                      <a:endParaRPr b="1" sz="11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Ministry of Finance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The Lanka Hospitals Corporation PLC (51.34%)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Lanka Hospitals Diagnostics (Pvt) Ltd. (100%)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Litro Gas Lanka Ltd. ( 99.94% )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Litro Gas Terminal Lanka (Pvt) Ltd.100%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Canowin Hotels and Spas (Pvt) Ltd.100%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Canwill Holdings (Pvt) Ltd.45.95%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Sinolanka Hotels &amp; Spa (Pvt) Ltd.100%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Helanco Hotels &amp; Spa (Pvt) Ltd.100%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Management Services Rakshana (Pvt) Ltd.100%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" name="Google Shape;105;p19"/>
          <p:cNvSpPr txBox="1"/>
          <p:nvPr/>
        </p:nvSpPr>
        <p:spPr>
          <a:xfrm>
            <a:off x="4731250" y="4594588"/>
            <a:ext cx="369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</a:rPr>
              <a:t>Source: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https://www.srilankainsurance.com/en/about-us</a:t>
            </a:r>
            <a:endParaRPr sz="1000"/>
          </a:p>
        </p:txBody>
      </p:sp>
      <p:pic>
        <p:nvPicPr>
          <p:cNvPr descr="A picture containing drawing&#10;&#10;Description automatically generated"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683000"/>
            <a:ext cx="8520600" cy="177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65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Loss per day = </a:t>
            </a:r>
            <a:r>
              <a:rPr b="1" lang="en" sz="6665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LKR </a:t>
            </a:r>
            <a:r>
              <a:rPr b="1" lang="en" sz="6665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384,479,189</a:t>
            </a:r>
            <a:endParaRPr b="1" sz="6665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42">
                <a:solidFill>
                  <a:srgbClr val="771199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(CPC, CEB, SLA, Sathosa and NWSDB daily loss in the year 2019 )</a:t>
            </a:r>
            <a:endParaRPr sz="4942">
              <a:solidFill>
                <a:srgbClr val="77119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71199"/>
                </a:solidFill>
                <a:latin typeface="EB Garamond"/>
                <a:ea typeface="EB Garamond"/>
                <a:cs typeface="EB Garamond"/>
                <a:sym typeface="EB Garamond"/>
              </a:rPr>
              <a:t>   </a:t>
            </a:r>
            <a:endParaRPr sz="3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7711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picture containing drawing&#10;&#10;Description automatically generated"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133400" y="1441800"/>
            <a:ext cx="6877200" cy="22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1384">
                <a:solidFill>
                  <a:srgbClr val="77119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That’s the loss to state coffers !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descr="A picture containing drawing&#10;&#10;Description automatically generated"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778" y="4561100"/>
            <a:ext cx="232575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